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73" r:id="rId2"/>
    <p:sldId id="280" r:id="rId3"/>
    <p:sldId id="274" r:id="rId4"/>
    <p:sldId id="275" r:id="rId5"/>
    <p:sldId id="277" r:id="rId6"/>
    <p:sldId id="276" r:id="rId7"/>
    <p:sldId id="278" r:id="rId8"/>
    <p:sldId id="282" r:id="rId9"/>
    <p:sldId id="283" r:id="rId10"/>
    <p:sldId id="288" r:id="rId11"/>
    <p:sldId id="286" r:id="rId12"/>
    <p:sldId id="287" r:id="rId13"/>
  </p:sldIdLst>
  <p:sldSz cx="9134475" cy="12179300" type="ledger"/>
  <p:notesSz cx="6794500" cy="9906000"/>
  <p:defaultTextStyle>
    <a:defPPr>
      <a:defRPr lang="es-CO"/>
    </a:defPPr>
    <a:lvl1pPr marL="0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36">
          <p15:clr>
            <a:srgbClr val="A4A3A4"/>
          </p15:clr>
        </p15:guide>
        <p15:guide id="4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ratista Quejas y Reclamos" initials="CQyR" lastIdx="1" clrIdx="0">
    <p:extLst/>
  </p:cmAuthor>
  <p:cmAuthor id="2" name="ANDREA" initials="A" lastIdx="2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1D"/>
    <a:srgbClr val="4BD0FF"/>
    <a:srgbClr val="FFFF66"/>
    <a:srgbClr val="A20000"/>
    <a:srgbClr val="A93313"/>
    <a:srgbClr val="800000"/>
    <a:srgbClr val="92003F"/>
    <a:srgbClr val="860039"/>
    <a:srgbClr val="0A1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5" autoAdjust="0"/>
  </p:normalViewPr>
  <p:slideViewPr>
    <p:cSldViewPr>
      <p:cViewPr>
        <p:scale>
          <a:sx n="52" d="100"/>
          <a:sy n="52" d="100"/>
        </p:scale>
        <p:origin x="-2058" y="-66"/>
      </p:cViewPr>
      <p:guideLst>
        <p:guide orient="horz" pos="2160"/>
        <p:guide orient="horz" pos="3836"/>
        <p:guide pos="2880"/>
        <p:guide pos="2877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9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24F5-CF41-4D48-87CD-60B984E88657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29B4-1354-4E3B-BECB-34E2564A8F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020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DFD3B-58BB-42EE-803E-29011BA92E26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2950"/>
            <a:ext cx="278447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9B505-C0EF-4191-9A4A-030B82B2E4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05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620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326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850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47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38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005013" y="742950"/>
            <a:ext cx="2784475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96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005013" y="742950"/>
            <a:ext cx="2784475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741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005013" y="742950"/>
            <a:ext cx="2784475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9B505-C0EF-4191-9A4A-030B82B2E473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6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086" y="3783477"/>
            <a:ext cx="7764304" cy="26106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0171" y="6901603"/>
            <a:ext cx="6394133" cy="3112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29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077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2495" y="487737"/>
            <a:ext cx="2055257" cy="103918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6724" y="487737"/>
            <a:ext cx="6013529" cy="1039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89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360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561" y="7826329"/>
            <a:ext cx="7764304" cy="2418944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1561" y="5162108"/>
            <a:ext cx="7764304" cy="2664221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25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6724" y="2841838"/>
            <a:ext cx="4034393" cy="80377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359" y="2841838"/>
            <a:ext cx="4034393" cy="80377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35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4" y="2726248"/>
            <a:ext cx="4035980" cy="113616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6724" y="3862417"/>
            <a:ext cx="4035980" cy="7017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0187" y="2726248"/>
            <a:ext cx="4037565" cy="113616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0187" y="3862417"/>
            <a:ext cx="4037565" cy="7017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472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48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 userDrawn="1"/>
        </p:nvSpPr>
        <p:spPr>
          <a:xfrm>
            <a:off x="1068369" y="11686169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Nodo Intersectorial PQRS y Ciudadanía - 2017</a:t>
            </a:r>
            <a:endParaRPr lang="es-CO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26" y="140535"/>
            <a:ext cx="1906686" cy="7036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3723" y="177443"/>
            <a:ext cx="16668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7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724" y="484916"/>
            <a:ext cx="3005180" cy="206371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327" y="484918"/>
            <a:ext cx="5106425" cy="1039469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6724" y="2548633"/>
            <a:ext cx="3005180" cy="8330980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60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0421" y="8525510"/>
            <a:ext cx="5480685" cy="100648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0421" y="1088243"/>
            <a:ext cx="5480685" cy="7307580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0421" y="9531995"/>
            <a:ext cx="5480685" cy="1429375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A3D1-A8E5-4573-9607-39C83A7CC141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216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6724" y="487737"/>
            <a:ext cx="8221028" cy="2029884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4" y="2841838"/>
            <a:ext cx="8221028" cy="8037775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6724" y="11288408"/>
            <a:ext cx="2131378" cy="648435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0A3D1-A8E5-4573-9607-39C83A7CC141}" type="datetimeFigureOut">
              <a:rPr lang="es-CO" smtClean="0"/>
              <a:t>27/09/2017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0946" y="11288408"/>
            <a:ext cx="2892584" cy="648435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6374" y="11288408"/>
            <a:ext cx="2131378" cy="648435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178B4-176F-4371-8795-BD8E1E4C8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6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678805" y="1540696"/>
            <a:ext cx="7930057" cy="2627368"/>
            <a:chOff x="729453" y="1394607"/>
            <a:chExt cx="7930057" cy="2627368"/>
          </a:xfrm>
        </p:grpSpPr>
        <p:sp>
          <p:nvSpPr>
            <p:cNvPr id="2" name="Rectángulo 1"/>
            <p:cNvSpPr/>
            <p:nvPr/>
          </p:nvSpPr>
          <p:spPr>
            <a:xfrm>
              <a:off x="729453" y="1394607"/>
              <a:ext cx="783138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GUÍA CIUDADANA PARA LA</a:t>
              </a:r>
            </a:p>
            <a:p>
              <a:pPr algn="ctr"/>
              <a:r>
                <a:rPr lang="es-ES" sz="4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GESTIÓN DE LAS PQRS</a:t>
              </a:r>
              <a:endParaRPr lang="es-E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828128" y="2944757"/>
              <a:ext cx="7831382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(PETICIONES, QUEJAS, RECLAMOS Y SUGERENCIAS)</a:t>
              </a:r>
              <a:endParaRPr lang="es-E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05" y="4865514"/>
            <a:ext cx="7772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35441" y="1439198"/>
            <a:ext cx="9120483" cy="2523635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91D"/>
                </a:solidFill>
                <a:latin typeface="Agency FB" panose="020B0503020202020204" pitchFamily="34" charset="0"/>
              </a:rPr>
              <a:t>SEÑOR CIUDADANO, RECUERDE QUE… </a:t>
            </a:r>
          </a:p>
          <a:p>
            <a:pPr algn="ctr"/>
            <a:endParaRPr lang="es-CO" sz="4400" b="1" dirty="0">
              <a:solidFill>
                <a:srgbClr val="FFC91D"/>
              </a:solidFill>
              <a:latin typeface="Agency FB" panose="020B0503020202020204" pitchFamily="34" charset="0"/>
            </a:endParaRPr>
          </a:p>
          <a:p>
            <a:pPr algn="ctr"/>
            <a:r>
              <a:rPr lang="es-CO" sz="3400" b="1" dirty="0" smtClean="0">
                <a:latin typeface="Arial Narrow" panose="020B0606020202030204" pitchFamily="34" charset="0"/>
              </a:rPr>
              <a:t>TODAS LAS ENTIDADES DISTRITALES HACEN PARTE DEL SDQS</a:t>
            </a:r>
            <a:endParaRPr lang="es-CO" sz="3400" b="1" dirty="0">
              <a:latin typeface="Arial Narrow" panose="020B0606020202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499338" y="3981139"/>
            <a:ext cx="6192687" cy="6809752"/>
            <a:chOff x="1686916" y="3888410"/>
            <a:chExt cx="6192687" cy="680975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6916" y="3888410"/>
              <a:ext cx="6192687" cy="6809752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3674695" y="7109560"/>
              <a:ext cx="12961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SDQS</a:t>
              </a:r>
              <a:endParaRPr lang="es-CO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7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0 CuadroTexto"/>
          <p:cNvSpPr txBox="1"/>
          <p:nvPr/>
        </p:nvSpPr>
        <p:spPr>
          <a:xfrm>
            <a:off x="-18862" y="1236211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Y QUE…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52 CuadroTexto"/>
          <p:cNvSpPr txBox="1"/>
          <p:nvPr/>
        </p:nvSpPr>
        <p:spPr>
          <a:xfrm>
            <a:off x="-1" y="5873626"/>
            <a:ext cx="91344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LOS TIEMPOS DE RESPUESTA A SUS PQRS SON:</a:t>
            </a:r>
          </a:p>
          <a:p>
            <a:pPr marL="457200" indent="-457200" algn="just">
              <a:buSzPct val="50000"/>
              <a:buFont typeface="Wingdings" panose="05000000000000000000" pitchFamily="2" charset="2"/>
              <a:buChar char="Ø"/>
            </a:pPr>
            <a:endParaRPr lang="es-CO" sz="33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SzPct val="50000"/>
              <a:buFont typeface="Wingdings" panose="05000000000000000000" pitchFamily="2" charset="2"/>
              <a:buChar char="Ø"/>
            </a:pP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Derecho </a:t>
            </a:r>
            <a:r>
              <a:rPr lang="es-CO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 </a:t>
            </a: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petición, denuncias por presuntos actos de corrupción, queja</a:t>
            </a:r>
            <a:r>
              <a:rPr lang="es-CO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 reclamo o </a:t>
            </a: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sugerencia</a:t>
            </a:r>
          </a:p>
          <a:p>
            <a:pPr marL="444500" algn="just">
              <a:buSzPct val="50000"/>
            </a:pP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15 </a:t>
            </a:r>
            <a:r>
              <a:rPr lang="es-CO" sz="3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días </a:t>
            </a: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hábiles</a:t>
            </a:r>
            <a:endParaRPr lang="es-CO" sz="33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SzPct val="50000"/>
              <a:buFont typeface="Wingdings" panose="05000000000000000000" pitchFamily="2" charset="2"/>
              <a:buChar char="Ø"/>
            </a:pP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Solicitud de Información y copias</a:t>
            </a:r>
          </a:p>
          <a:p>
            <a:pPr marL="444500" algn="just">
              <a:buSzPct val="50000"/>
            </a:pP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 </a:t>
            </a:r>
            <a:r>
              <a:rPr lang="es-CO" sz="3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días </a:t>
            </a: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hábiles</a:t>
            </a:r>
            <a:endParaRPr lang="es-CO" sz="33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SzPct val="50000"/>
              <a:buFont typeface="Wingdings" panose="05000000000000000000" pitchFamily="2" charset="2"/>
              <a:buChar char="Ø"/>
            </a:pPr>
            <a:r>
              <a:rPr lang="es-CO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Consultas</a:t>
            </a:r>
          </a:p>
          <a:p>
            <a:pPr marL="444500" algn="just">
              <a:buSzPct val="50000"/>
            </a:pP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30 </a:t>
            </a:r>
            <a:r>
              <a:rPr lang="es-CO" sz="3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días </a:t>
            </a:r>
            <a:r>
              <a:rPr lang="es-CO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hábiles</a:t>
            </a:r>
            <a:endParaRPr lang="es-CO" sz="33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s-CO" sz="33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 descr="Resultado de imagen para calendario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2036297"/>
            <a:ext cx="2895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4179" y="6449938"/>
            <a:ext cx="80956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NUESTRO PROPÓSITO MEJORAR CADA DÍA</a:t>
            </a:r>
            <a:endParaRPr lang="es-E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41" y="2990032"/>
            <a:ext cx="603850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0 CuadroTexto"/>
          <p:cNvSpPr txBox="1"/>
          <p:nvPr/>
        </p:nvSpPr>
        <p:spPr>
          <a:xfrm>
            <a:off x="-18862" y="1236211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just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ESTIMADO CIUDADANO…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52 CuadroTexto"/>
          <p:cNvSpPr txBox="1"/>
          <p:nvPr/>
        </p:nvSpPr>
        <p:spPr>
          <a:xfrm>
            <a:off x="462781" y="6981918"/>
            <a:ext cx="83305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Esta Guía brinda información útil para agilizar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la gestión de sus peticiones,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disminuir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tiempos y costos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invertidos al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interponer y hacer seguimiento a sus PQRS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(peticiones, quejas, reclamos, y solicitudes),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denuncias, felicitaciones y sugerencias; presentadas a través de los canales de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atención del Distrito (presencial, telefónico, y virtual - SDQS).</a:t>
            </a:r>
            <a:endParaRPr lang="es-CO" sz="3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56" y="2342530"/>
            <a:ext cx="2395501" cy="463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0 CuadroTexto"/>
          <p:cNvSpPr txBox="1"/>
          <p:nvPr/>
        </p:nvSpPr>
        <p:spPr>
          <a:xfrm>
            <a:off x="-19718" y="1072992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¿QUÉ ES UNA PETICIÓN?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5441578"/>
            <a:ext cx="9178760" cy="738530"/>
            <a:chOff x="-2" y="1971966"/>
            <a:chExt cx="9178760" cy="738530"/>
          </a:xfrm>
        </p:grpSpPr>
        <p:sp>
          <p:nvSpPr>
            <p:cNvPr id="7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34 CuadroTexto"/>
            <p:cNvSpPr txBox="1"/>
            <p:nvPr/>
          </p:nvSpPr>
          <p:spPr>
            <a:xfrm>
              <a:off x="1769780" y="1971966"/>
              <a:ext cx="5407627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1. SOLICITUD DE INFORMACIÓN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3" name="52 CuadroTexto"/>
          <p:cNvSpPr txBox="1"/>
          <p:nvPr/>
        </p:nvSpPr>
        <p:spPr>
          <a:xfrm>
            <a:off x="22142" y="1894502"/>
            <a:ext cx="91344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Solicitud respetuosa que busca el reconocimiento de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un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derecho; solución de una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situación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jurídica; prestación de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un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servicio; solicitud de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información,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consulta, y/o 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copias de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documentos; 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formular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quejas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denuncias, reclamos</a:t>
            </a:r>
            <a:r>
              <a:rPr lang="es-CO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CO" sz="3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o felicitaciones.</a:t>
            </a:r>
          </a:p>
        </p:txBody>
      </p:sp>
      <p:sp>
        <p:nvSpPr>
          <p:cNvPr id="15" name="40 CuadroTexto"/>
          <p:cNvSpPr txBox="1"/>
          <p:nvPr/>
        </p:nvSpPr>
        <p:spPr>
          <a:xfrm>
            <a:off x="-49385" y="4600424"/>
            <a:ext cx="9120483" cy="861641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8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TIPOLOGÍAS</a:t>
            </a:r>
            <a:endParaRPr lang="es-CO" sz="48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73" y="6304615"/>
            <a:ext cx="8461829" cy="52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1832411"/>
            <a:ext cx="9178760" cy="738530"/>
            <a:chOff x="-2" y="1993502"/>
            <a:chExt cx="9178760" cy="738530"/>
          </a:xfrm>
        </p:grpSpPr>
        <p:sp>
          <p:nvSpPr>
            <p:cNvPr id="7" name="15 Cheurón"/>
            <p:cNvSpPr/>
            <p:nvPr/>
          </p:nvSpPr>
          <p:spPr>
            <a:xfrm>
              <a:off x="-2" y="1993502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4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4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34 CuadroTexto"/>
            <p:cNvSpPr txBox="1"/>
            <p:nvPr/>
          </p:nvSpPr>
          <p:spPr>
            <a:xfrm>
              <a:off x="2320769" y="1993502"/>
              <a:ext cx="4420176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2. SOLICITUD DE COPIAS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5" name="40 CuadroTexto"/>
          <p:cNvSpPr txBox="1"/>
          <p:nvPr/>
        </p:nvSpPr>
        <p:spPr>
          <a:xfrm>
            <a:off x="-18863" y="905158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TIPOLOGÍAS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223" y="2676615"/>
            <a:ext cx="3255356" cy="338194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86077" y="3220142"/>
            <a:ext cx="516174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400" dirty="0">
                <a:latin typeface="Arial Narrow" panose="020B0606020202030204" pitchFamily="34" charset="0"/>
              </a:rPr>
              <a:t>D</a:t>
            </a:r>
            <a:r>
              <a:rPr lang="es-CO" sz="3400" dirty="0" smtClean="0">
                <a:latin typeface="Arial Narrow" panose="020B0606020202030204" pitchFamily="34" charset="0"/>
              </a:rPr>
              <a:t>e documentos que no tengan carácter </a:t>
            </a:r>
            <a:r>
              <a:rPr lang="es-CO" sz="3400" i="1" dirty="0" smtClean="0">
                <a:latin typeface="Arial Narrow" panose="020B0606020202030204" pitchFamily="34" charset="0"/>
              </a:rPr>
              <a:t>reservado</a:t>
            </a:r>
            <a:r>
              <a:rPr lang="es-CO" sz="3400" dirty="0" smtClean="0">
                <a:latin typeface="Arial Narrow" panose="020B0606020202030204" pitchFamily="34" charset="0"/>
              </a:rPr>
              <a:t> y que reposan en los archivos de la entidad. </a:t>
            </a:r>
            <a:endParaRPr lang="es-CO" sz="3400" dirty="0">
              <a:latin typeface="Arial Narrow" panose="020B060602020203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0" y="6228850"/>
            <a:ext cx="9178760" cy="738530"/>
            <a:chOff x="-2" y="1939756"/>
            <a:chExt cx="9178760" cy="738530"/>
          </a:xfrm>
        </p:grpSpPr>
        <p:sp>
          <p:nvSpPr>
            <p:cNvPr id="27" name="15 Cheurón"/>
            <p:cNvSpPr/>
            <p:nvPr/>
          </p:nvSpPr>
          <p:spPr>
            <a:xfrm>
              <a:off x="-2" y="1966199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34 CuadroTexto"/>
            <p:cNvSpPr txBox="1"/>
            <p:nvPr/>
          </p:nvSpPr>
          <p:spPr>
            <a:xfrm>
              <a:off x="3286679" y="1939756"/>
              <a:ext cx="2509397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3. CONSULTA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3631133" y="7585336"/>
            <a:ext cx="52754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400" dirty="0" smtClean="0">
                <a:latin typeface="Arial Narrow" panose="020B0606020202030204" pitchFamily="34" charset="0"/>
              </a:rPr>
              <a:t>Solicitud ante una entidad, para que exprese una </a:t>
            </a:r>
            <a:r>
              <a:rPr lang="es-CO" sz="3400" b="1" dirty="0" smtClean="0">
                <a:latin typeface="Arial Narrow" panose="020B0606020202030204" pitchFamily="34" charset="0"/>
              </a:rPr>
              <a:t>opinión, un parecer o un criterio </a:t>
            </a:r>
            <a:r>
              <a:rPr lang="es-CO" sz="3400" dirty="0" smtClean="0">
                <a:latin typeface="Arial Narrow" panose="020B0606020202030204" pitchFamily="34" charset="0"/>
              </a:rPr>
              <a:t>sobre determinada materia, relacionada con sus funciones o situaciones de su competencia.</a:t>
            </a:r>
            <a:endParaRPr lang="es-CO" sz="3400" b="1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77" y="7197473"/>
            <a:ext cx="3247375" cy="4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6683745"/>
            <a:ext cx="9178760" cy="738530"/>
            <a:chOff x="-2" y="1971398"/>
            <a:chExt cx="9178760" cy="738530"/>
          </a:xfrm>
        </p:grpSpPr>
        <p:sp>
          <p:nvSpPr>
            <p:cNvPr id="7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34 CuadroTexto"/>
            <p:cNvSpPr txBox="1"/>
            <p:nvPr/>
          </p:nvSpPr>
          <p:spPr>
            <a:xfrm>
              <a:off x="3403923" y="1971398"/>
              <a:ext cx="2305816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5. RECLAMO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5" name="40 CuadroTexto"/>
          <p:cNvSpPr txBox="1"/>
          <p:nvPr/>
        </p:nvSpPr>
        <p:spPr>
          <a:xfrm>
            <a:off x="62543" y="804833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TIPOLOGÍAS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73" y="7686089"/>
            <a:ext cx="3998467" cy="39869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grpSp>
        <p:nvGrpSpPr>
          <p:cNvPr id="20" name="Grupo 19"/>
          <p:cNvGrpSpPr/>
          <p:nvPr/>
        </p:nvGrpSpPr>
        <p:grpSpPr>
          <a:xfrm>
            <a:off x="0" y="1688383"/>
            <a:ext cx="9178760" cy="738530"/>
            <a:chOff x="-2" y="1961655"/>
            <a:chExt cx="9178760" cy="738530"/>
          </a:xfrm>
        </p:grpSpPr>
        <p:sp>
          <p:nvSpPr>
            <p:cNvPr id="21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34 CuadroTexto"/>
            <p:cNvSpPr txBox="1"/>
            <p:nvPr/>
          </p:nvSpPr>
          <p:spPr>
            <a:xfrm>
              <a:off x="3614392" y="1961655"/>
              <a:ext cx="1832930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4. QUEJA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3" y="2799454"/>
            <a:ext cx="4194953" cy="331813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15008" y="2790986"/>
            <a:ext cx="44703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dirty="0" smtClean="0">
                <a:latin typeface="Arial Narrow" panose="020B0606020202030204" pitchFamily="34" charset="0"/>
              </a:rPr>
              <a:t>Manifestación presentada por inconformidad frente a </a:t>
            </a:r>
            <a:r>
              <a:rPr lang="es-CO" sz="3500" b="1" dirty="0" smtClean="0">
                <a:latin typeface="Arial Narrow" panose="020B0606020202030204" pitchFamily="34" charset="0"/>
              </a:rPr>
              <a:t>un </a:t>
            </a:r>
            <a:r>
              <a:rPr lang="es-CO" sz="3500" b="1" dirty="0">
                <a:latin typeface="Arial Narrow" panose="020B0606020202030204" pitchFamily="34" charset="0"/>
              </a:rPr>
              <a:t>s</a:t>
            </a:r>
            <a:r>
              <a:rPr lang="es-CO" sz="3500" b="1" dirty="0" smtClean="0">
                <a:latin typeface="Arial Narrow" panose="020B0606020202030204" pitchFamily="34" charset="0"/>
              </a:rPr>
              <a:t>ervidor público </a:t>
            </a:r>
            <a:r>
              <a:rPr lang="es-CO" sz="3400" dirty="0" smtClean="0">
                <a:latin typeface="Arial Narrow" panose="020B0606020202030204" pitchFamily="34" charset="0"/>
              </a:rPr>
              <a:t>por maltrato, mala actitud, irrespeto, abuso de poder, ineficiencia, entre otros.</a:t>
            </a:r>
            <a:endParaRPr lang="es-CO" sz="3400" dirty="0">
              <a:latin typeface="Arial Narrow" panose="020B0606020202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52449" y="7565208"/>
            <a:ext cx="44703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dirty="0" smtClean="0">
                <a:latin typeface="Arial Narrow" panose="020B0606020202030204" pitchFamily="34" charset="0"/>
              </a:rPr>
              <a:t>El ciudadano presenta inconformidad frente a </a:t>
            </a:r>
            <a:r>
              <a:rPr lang="es-CO" sz="3500" b="1" dirty="0" smtClean="0">
                <a:latin typeface="Arial Narrow" panose="020B0606020202030204" pitchFamily="34" charset="0"/>
              </a:rPr>
              <a:t>una</a:t>
            </a:r>
            <a:r>
              <a:rPr lang="es-CO" sz="3400" b="1" dirty="0" smtClean="0">
                <a:latin typeface="Arial Narrow" panose="020B0606020202030204" pitchFamily="34" charset="0"/>
              </a:rPr>
              <a:t> </a:t>
            </a:r>
            <a:r>
              <a:rPr lang="es-CO" sz="3500" b="1" dirty="0" smtClean="0">
                <a:latin typeface="Arial Narrow" panose="020B0606020202030204" pitchFamily="34" charset="0"/>
              </a:rPr>
              <a:t>entidad</a:t>
            </a:r>
            <a:r>
              <a:rPr lang="es-CO" sz="3400" b="1" dirty="0" smtClean="0">
                <a:latin typeface="Arial Narrow" panose="020B0606020202030204" pitchFamily="34" charset="0"/>
              </a:rPr>
              <a:t> </a:t>
            </a:r>
            <a:r>
              <a:rPr lang="es-CO" sz="3400" dirty="0" smtClean="0">
                <a:latin typeface="Arial Narrow" panose="020B0606020202030204" pitchFamily="34" charset="0"/>
              </a:rPr>
              <a:t>por inadecuada prestación de sus servicios, o la negación en el cumplimiento de los mismos.</a:t>
            </a:r>
            <a:endParaRPr lang="es-CO" sz="3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18862" y="1845145"/>
            <a:ext cx="9178760" cy="738530"/>
            <a:chOff x="-2" y="1960806"/>
            <a:chExt cx="9178760" cy="738530"/>
          </a:xfrm>
        </p:grpSpPr>
        <p:sp>
          <p:nvSpPr>
            <p:cNvPr id="7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34 CuadroTexto"/>
            <p:cNvSpPr txBox="1"/>
            <p:nvPr/>
          </p:nvSpPr>
          <p:spPr>
            <a:xfrm>
              <a:off x="2898339" y="1960806"/>
              <a:ext cx="2865264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6. SUGERENCIA</a:t>
              </a:r>
              <a:endParaRPr lang="es-CO" sz="36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5" name="40 CuadroTexto"/>
          <p:cNvSpPr txBox="1"/>
          <p:nvPr/>
        </p:nvSpPr>
        <p:spPr>
          <a:xfrm>
            <a:off x="-18862" y="844006"/>
            <a:ext cx="9120483" cy="80008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TIPOLOGÍAS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0" y="7364342"/>
            <a:ext cx="9178760" cy="741532"/>
            <a:chOff x="-2" y="2007183"/>
            <a:chExt cx="9178760" cy="741532"/>
          </a:xfrm>
        </p:grpSpPr>
        <p:sp>
          <p:nvSpPr>
            <p:cNvPr id="22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34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34 CuadroTexto"/>
            <p:cNvSpPr txBox="1"/>
            <p:nvPr/>
          </p:nvSpPr>
          <p:spPr>
            <a:xfrm>
              <a:off x="1191648" y="2010185"/>
              <a:ext cx="6898419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7. FELICITACIÓN Y/O AGRADECIMIENTO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385" y="2786426"/>
            <a:ext cx="1789513" cy="41375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6426"/>
            <a:ext cx="1501765" cy="4095312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1930785" y="3506066"/>
            <a:ext cx="5010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dirty="0" smtClean="0">
                <a:latin typeface="Arial Narrow" panose="020B0606020202030204" pitchFamily="34" charset="0"/>
              </a:rPr>
              <a:t>Manifestación </a:t>
            </a:r>
            <a:r>
              <a:rPr lang="es-CO" sz="3500" dirty="0">
                <a:latin typeface="Arial Narrow" panose="020B0606020202030204" pitchFamily="34" charset="0"/>
              </a:rPr>
              <a:t>de una idea o propuesta para mejorar la prestación de un servicio o la gestión institucional.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68" y="8484401"/>
            <a:ext cx="8476672" cy="26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0 CuadroTexto"/>
          <p:cNvSpPr txBox="1"/>
          <p:nvPr/>
        </p:nvSpPr>
        <p:spPr>
          <a:xfrm>
            <a:off x="-18862" y="1268730"/>
            <a:ext cx="9120483" cy="1477194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¿CÓMO INTERPONER UNA PETICIÓN ANTE UNA ENTIDAD DEL DISTRITO?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07043" y="8066306"/>
            <a:ext cx="7595608" cy="3221484"/>
            <a:chOff x="707043" y="9010099"/>
            <a:chExt cx="7595608" cy="3221484"/>
          </a:xfrm>
        </p:grpSpPr>
        <p:sp>
          <p:nvSpPr>
            <p:cNvPr id="14" name="Rectángulo redondeado 13"/>
            <p:cNvSpPr/>
            <p:nvPr/>
          </p:nvSpPr>
          <p:spPr>
            <a:xfrm>
              <a:off x="707043" y="9010099"/>
              <a:ext cx="2492042" cy="32214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SzPct val="50000"/>
              </a:pPr>
              <a:endParaRPr lang="es-CO" sz="3300" b="1" dirty="0" smtClean="0">
                <a:latin typeface="Arial Narrow" panose="020B0606020202030204" pitchFamily="34" charset="0"/>
              </a:endParaRPr>
            </a:p>
            <a:p>
              <a:pPr algn="ctr">
                <a:buSzPct val="50000"/>
              </a:pPr>
              <a:r>
                <a:rPr lang="es-CO" sz="3300" b="1" dirty="0" smtClean="0">
                  <a:latin typeface="Arial Narrow" panose="020B0606020202030204" pitchFamily="34" charset="0"/>
                </a:rPr>
                <a:t>(</a:t>
              </a:r>
              <a:r>
                <a:rPr lang="es-CO" sz="3300" b="1" dirty="0">
                  <a:latin typeface="Arial Narrow" panose="020B0606020202030204" pitchFamily="34" charset="0"/>
                </a:rPr>
                <a:t>ESCRITO)</a:t>
              </a:r>
              <a:endParaRPr lang="es-CO" sz="3300" dirty="0" smtClean="0">
                <a:latin typeface="Arial Narrow" panose="020B0606020202030204" pitchFamily="34" charset="0"/>
              </a:endParaRPr>
            </a:p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300" dirty="0" smtClean="0">
                  <a:latin typeface="Arial Narrow" panose="020B0606020202030204" pitchFamily="34" charset="0"/>
                </a:rPr>
                <a:t>Visita a </a:t>
              </a:r>
              <a:r>
                <a:rPr lang="es-CO" sz="3300" dirty="0">
                  <a:latin typeface="Arial Narrow" panose="020B0606020202030204" pitchFamily="34" charset="0"/>
                </a:rPr>
                <a:t>E</a:t>
              </a:r>
              <a:r>
                <a:rPr lang="es-CO" sz="3300" dirty="0" smtClean="0">
                  <a:latin typeface="Arial Narrow" panose="020B0606020202030204" pitchFamily="34" charset="0"/>
                </a:rPr>
                <a:t>ntidad y radicación</a:t>
              </a:r>
            </a:p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300" dirty="0" smtClean="0">
                  <a:latin typeface="Arial Narrow" panose="020B0606020202030204" pitchFamily="34" charset="0"/>
                </a:rPr>
                <a:t>Buzón de sugerencias</a:t>
              </a:r>
            </a:p>
            <a:p>
              <a:pPr algn="ctr">
                <a:buSzPct val="50000"/>
              </a:pPr>
              <a:endParaRPr lang="es-CO" sz="33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3415109" y="9010099"/>
              <a:ext cx="2134472" cy="32214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300" dirty="0" smtClean="0">
                  <a:latin typeface="Arial Narrow" panose="020B0606020202030204" pitchFamily="34" charset="0"/>
                </a:rPr>
                <a:t>Línea 195</a:t>
              </a:r>
            </a:p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300" dirty="0" smtClean="0">
                  <a:latin typeface="Arial Narrow" panose="020B0606020202030204" pitchFamily="34" charset="0"/>
                </a:rPr>
                <a:t>PBX o Call Center de la Entidad</a:t>
              </a:r>
              <a:endParaRPr lang="es-CO" sz="330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5800374" y="9010099"/>
              <a:ext cx="2502277" cy="32214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000" dirty="0" smtClean="0">
                  <a:latin typeface="Arial Narrow" panose="020B0606020202030204" pitchFamily="34" charset="0"/>
                </a:rPr>
                <a:t>Página web de la </a:t>
              </a:r>
              <a:r>
                <a:rPr lang="es-CO" sz="3000" dirty="0">
                  <a:latin typeface="Arial Narrow" panose="020B0606020202030204" pitchFamily="34" charset="0"/>
                </a:rPr>
                <a:t>E</a:t>
              </a:r>
              <a:r>
                <a:rPr lang="es-CO" sz="3000" dirty="0" smtClean="0">
                  <a:latin typeface="Arial Narrow" panose="020B0606020202030204" pitchFamily="34" charset="0"/>
                </a:rPr>
                <a:t>ntidad</a:t>
              </a:r>
            </a:p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000" dirty="0">
                  <a:latin typeface="Arial Narrow" panose="020B0606020202030204" pitchFamily="34" charset="0"/>
                </a:rPr>
                <a:t>C</a:t>
              </a:r>
              <a:r>
                <a:rPr lang="es-CO" sz="3000" dirty="0" smtClean="0">
                  <a:latin typeface="Arial Narrow" panose="020B0606020202030204" pitchFamily="34" charset="0"/>
                </a:rPr>
                <a:t>orreo electrónico de la Entidad.</a:t>
              </a:r>
            </a:p>
            <a:p>
              <a:pPr marL="173038" indent="-173038">
                <a:buSzPct val="50000"/>
                <a:buFont typeface="Wingdings" panose="05000000000000000000" pitchFamily="2" charset="2"/>
                <a:buChar char="Ø"/>
              </a:pPr>
              <a:r>
                <a:rPr lang="es-CO" sz="3000" dirty="0" smtClean="0">
                  <a:latin typeface="Arial Narrow" panose="020B0606020202030204" pitchFamily="34" charset="0"/>
                </a:rPr>
                <a:t>SDQS</a:t>
              </a:r>
              <a:endParaRPr lang="es-CO" sz="30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27" y="2921298"/>
            <a:ext cx="7553325" cy="461962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614909" y="7075322"/>
            <a:ext cx="5832648" cy="940229"/>
            <a:chOff x="1614909" y="7925854"/>
            <a:chExt cx="5832648" cy="940229"/>
          </a:xfrm>
        </p:grpSpPr>
        <p:sp>
          <p:nvSpPr>
            <p:cNvPr id="11" name="Flecha abajo 10"/>
            <p:cNvSpPr/>
            <p:nvPr/>
          </p:nvSpPr>
          <p:spPr>
            <a:xfrm>
              <a:off x="1614909" y="7961858"/>
              <a:ext cx="792088" cy="9042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Flecha abajo 16"/>
            <p:cNvSpPr/>
            <p:nvPr/>
          </p:nvSpPr>
          <p:spPr>
            <a:xfrm>
              <a:off x="4063181" y="7939033"/>
              <a:ext cx="792088" cy="9042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Flecha abajo 18"/>
            <p:cNvSpPr/>
            <p:nvPr/>
          </p:nvSpPr>
          <p:spPr>
            <a:xfrm>
              <a:off x="6655469" y="7925854"/>
              <a:ext cx="792088" cy="9042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8222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5 Cheurón"/>
          <p:cNvSpPr/>
          <p:nvPr/>
        </p:nvSpPr>
        <p:spPr>
          <a:xfrm rot="2723387">
            <a:off x="-55177" y="5787377"/>
            <a:ext cx="3475041" cy="1439916"/>
          </a:xfrm>
          <a:custGeom>
            <a:avLst/>
            <a:gdLst>
              <a:gd name="connsiteX0" fmla="*/ 0 w 3024336"/>
              <a:gd name="connsiteY0" fmla="*/ 0 h 1419639"/>
              <a:gd name="connsiteX1" fmla="*/ 2314517 w 3024336"/>
              <a:gd name="connsiteY1" fmla="*/ 0 h 1419639"/>
              <a:gd name="connsiteX2" fmla="*/ 3024336 w 3024336"/>
              <a:gd name="connsiteY2" fmla="*/ 709820 h 1419639"/>
              <a:gd name="connsiteX3" fmla="*/ 2314517 w 3024336"/>
              <a:gd name="connsiteY3" fmla="*/ 1419639 h 1419639"/>
              <a:gd name="connsiteX4" fmla="*/ 0 w 3024336"/>
              <a:gd name="connsiteY4" fmla="*/ 1419639 h 1419639"/>
              <a:gd name="connsiteX5" fmla="*/ 709820 w 3024336"/>
              <a:gd name="connsiteY5" fmla="*/ 709820 h 1419639"/>
              <a:gd name="connsiteX6" fmla="*/ 0 w 3024336"/>
              <a:gd name="connsiteY6" fmla="*/ 0 h 1419639"/>
              <a:gd name="connsiteX0" fmla="*/ 0 w 3024336"/>
              <a:gd name="connsiteY0" fmla="*/ 0 h 1419639"/>
              <a:gd name="connsiteX1" fmla="*/ 2314517 w 3024336"/>
              <a:gd name="connsiteY1" fmla="*/ 0 h 1419639"/>
              <a:gd name="connsiteX2" fmla="*/ 3024336 w 3024336"/>
              <a:gd name="connsiteY2" fmla="*/ 709820 h 1419639"/>
              <a:gd name="connsiteX3" fmla="*/ 2314517 w 3024336"/>
              <a:gd name="connsiteY3" fmla="*/ 1419639 h 1419639"/>
              <a:gd name="connsiteX4" fmla="*/ 0 w 3024336"/>
              <a:gd name="connsiteY4" fmla="*/ 1419639 h 1419639"/>
              <a:gd name="connsiteX5" fmla="*/ 11320 w 3024336"/>
              <a:gd name="connsiteY5" fmla="*/ 646320 h 1419639"/>
              <a:gd name="connsiteX6" fmla="*/ 0 w 3024336"/>
              <a:gd name="connsiteY6" fmla="*/ 0 h 141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4336" h="1419639">
                <a:moveTo>
                  <a:pt x="0" y="0"/>
                </a:moveTo>
                <a:lnTo>
                  <a:pt x="2314517" y="0"/>
                </a:lnTo>
                <a:lnTo>
                  <a:pt x="3024336" y="709820"/>
                </a:lnTo>
                <a:lnTo>
                  <a:pt x="2314517" y="1419639"/>
                </a:lnTo>
                <a:lnTo>
                  <a:pt x="0" y="1419639"/>
                </a:lnTo>
                <a:lnTo>
                  <a:pt x="11320" y="646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995" y="977082"/>
            <a:ext cx="9120483" cy="1477194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¿COMO INTERPONER UNA PETICIÓN </a:t>
            </a:r>
          </a:p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A TRAVÉS DEL SDQS?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57056" y="4931084"/>
            <a:ext cx="8564913" cy="2988290"/>
            <a:chOff x="523463" y="2633406"/>
            <a:chExt cx="8564913" cy="2988290"/>
          </a:xfrm>
        </p:grpSpPr>
        <p:sp>
          <p:nvSpPr>
            <p:cNvPr id="25" name="15 Cheurón"/>
            <p:cNvSpPr/>
            <p:nvPr/>
          </p:nvSpPr>
          <p:spPr>
            <a:xfrm rot="5400000">
              <a:off x="3204254" y="3412286"/>
              <a:ext cx="2988290" cy="1430530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336" h="1419639">
                  <a:moveTo>
                    <a:pt x="0" y="0"/>
                  </a:moveTo>
                  <a:lnTo>
                    <a:pt x="2314517" y="0"/>
                  </a:lnTo>
                  <a:lnTo>
                    <a:pt x="3024336" y="709820"/>
                  </a:lnTo>
                  <a:lnTo>
                    <a:pt x="2314517" y="1419639"/>
                  </a:lnTo>
                  <a:lnTo>
                    <a:pt x="0" y="1419639"/>
                  </a:lnTo>
                  <a:lnTo>
                    <a:pt x="11320" y="646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0" b="99270" l="1590" r="96620">
                          <a14:backgroundMark x1="8549" y1="9489" x2="28827" y2="973"/>
                          <a14:backgroundMark x1="29225" y1="3893" x2="33797" y2="3893"/>
                          <a14:backgroundMark x1="52286" y1="2190" x2="46521" y2="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9899">
              <a:off x="523463" y="3261869"/>
              <a:ext cx="1486990" cy="118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3908650" y="2781572"/>
              <a:ext cx="1581741" cy="676975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es-CO" sz="18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CIUDADANO REGISTRADO</a:t>
              </a:r>
              <a:endParaRPr lang="es-CO" sz="1800" b="1" dirty="0">
                <a:solidFill>
                  <a:srgbClr val="FFC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 rot="2649421">
              <a:off x="561141" y="3389888"/>
              <a:ext cx="2935796" cy="399976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r>
                <a:rPr lang="es-CO" sz="18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CIUDADANO SIN REGISTRAR</a:t>
              </a:r>
              <a:endParaRPr lang="es-CO" sz="1800" b="1" dirty="0">
                <a:solidFill>
                  <a:srgbClr val="FFC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6016" l="0" r="980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254" y="3663451"/>
              <a:ext cx="1285032" cy="129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25 Rectángulo"/>
            <p:cNvSpPr/>
            <p:nvPr/>
          </p:nvSpPr>
          <p:spPr>
            <a:xfrm rot="2567519">
              <a:off x="1568677" y="4471758"/>
              <a:ext cx="1495342" cy="430754"/>
            </a:xfrm>
            <a:prstGeom prst="rect">
              <a:avLst/>
            </a:prstGeom>
          </p:spPr>
          <p:txBody>
            <a:bodyPr wrap="square" lIns="121789" tIns="60894" rIns="121789" bIns="60894">
              <a:spAutoFit/>
            </a:bodyPr>
            <a:lstStyle/>
            <a:p>
              <a:r>
                <a:rPr lang="es-CO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Clic Aquí</a:t>
              </a:r>
              <a:endParaRPr lang="es-CO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15 Cheurón"/>
            <p:cNvSpPr/>
            <p:nvPr/>
          </p:nvSpPr>
          <p:spPr>
            <a:xfrm rot="8197880">
              <a:off x="5613335" y="3341283"/>
              <a:ext cx="3475041" cy="1439916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336" h="1419639">
                  <a:moveTo>
                    <a:pt x="0" y="0"/>
                  </a:moveTo>
                  <a:lnTo>
                    <a:pt x="2314517" y="0"/>
                  </a:lnTo>
                  <a:lnTo>
                    <a:pt x="3024336" y="709820"/>
                  </a:lnTo>
                  <a:lnTo>
                    <a:pt x="2314517" y="1419639"/>
                  </a:lnTo>
                  <a:lnTo>
                    <a:pt x="0" y="1419639"/>
                  </a:lnTo>
                  <a:lnTo>
                    <a:pt x="11320" y="646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093532" y="4805227"/>
              <a:ext cx="1552410" cy="430754"/>
            </a:xfrm>
            <a:prstGeom prst="rect">
              <a:avLst/>
            </a:prstGeom>
          </p:spPr>
          <p:txBody>
            <a:bodyPr wrap="square" lIns="121789" tIns="60894" rIns="121789" bIns="60894">
              <a:spAutoFit/>
            </a:bodyPr>
            <a:lstStyle/>
            <a:p>
              <a:r>
                <a:rPr lang="es-CO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Clic aquí</a:t>
              </a:r>
              <a:endParaRPr lang="es-CO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 rot="19042746">
              <a:off x="6046294" y="3166334"/>
              <a:ext cx="2359869" cy="399976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r>
                <a:rPr lang="es-CO" sz="18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CIUDADANO ANÓNIMO</a:t>
              </a:r>
              <a:endParaRPr lang="es-CO" sz="1800" b="1" dirty="0">
                <a:solidFill>
                  <a:srgbClr val="FFC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" b="100000" l="47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10153">
              <a:off x="7514257" y="2986879"/>
              <a:ext cx="1178848" cy="111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29 Rectángulo"/>
            <p:cNvSpPr/>
            <p:nvPr/>
          </p:nvSpPr>
          <p:spPr>
            <a:xfrm rot="18985816">
              <a:off x="6322901" y="3678055"/>
              <a:ext cx="1944205" cy="1107862"/>
            </a:xfrm>
            <a:prstGeom prst="rect">
              <a:avLst/>
            </a:prstGeom>
          </p:spPr>
          <p:txBody>
            <a:bodyPr wrap="square" lIns="121789" tIns="60894" rIns="121789" bIns="60894">
              <a:spAutoFit/>
            </a:bodyPr>
            <a:lstStyle/>
            <a:p>
              <a:r>
                <a:rPr lang="es-CO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Si NO quiere que conozcan su identidad, </a:t>
              </a:r>
            </a:p>
            <a:p>
              <a:r>
                <a:rPr lang="es-CO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clic aquí </a:t>
              </a:r>
              <a:r>
                <a:rPr lang="es-CO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…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-88862" y="8280620"/>
            <a:ext cx="9267620" cy="2985728"/>
            <a:chOff x="-63607" y="7449351"/>
            <a:chExt cx="9267620" cy="2985728"/>
          </a:xfrm>
        </p:grpSpPr>
        <p:sp>
          <p:nvSpPr>
            <p:cNvPr id="49" name="15 Cheurón"/>
            <p:cNvSpPr/>
            <p:nvPr/>
          </p:nvSpPr>
          <p:spPr>
            <a:xfrm>
              <a:off x="32273" y="7485998"/>
              <a:ext cx="914343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2473497" y="7449351"/>
              <a:ext cx="4282318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2. REGISTRAR PETICIÓN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-63607" y="8465815"/>
              <a:ext cx="1672631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Seleccione el tipo de petición</a:t>
              </a:r>
              <a:endParaRPr lang="es-CO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830933" y="8489721"/>
              <a:ext cx="18393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Seleccione Entidad de destino</a:t>
              </a:r>
              <a:endParaRPr lang="es-CO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3995326" y="8556421"/>
              <a:ext cx="1456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Escriba la petición</a:t>
              </a:r>
              <a:endParaRPr lang="es-CO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716615" y="8481793"/>
              <a:ext cx="1456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Registrar la petición</a:t>
              </a:r>
              <a:endParaRPr lang="es-CO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22 Flecha a la derecha con bandas"/>
            <p:cNvSpPr/>
            <p:nvPr/>
          </p:nvSpPr>
          <p:spPr>
            <a:xfrm>
              <a:off x="1398885" y="8891122"/>
              <a:ext cx="550089" cy="366880"/>
            </a:xfrm>
            <a:prstGeom prst="stripedRightArrow">
              <a:avLst>
                <a:gd name="adj1" fmla="val 30160"/>
                <a:gd name="adj2" fmla="val 356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7" name="56 Flecha a la derecha con bandas"/>
            <p:cNvSpPr/>
            <p:nvPr/>
          </p:nvSpPr>
          <p:spPr>
            <a:xfrm>
              <a:off x="5215309" y="8891122"/>
              <a:ext cx="501306" cy="366880"/>
            </a:xfrm>
            <a:prstGeom prst="stripedRightArrow">
              <a:avLst>
                <a:gd name="adj1" fmla="val 30160"/>
                <a:gd name="adj2" fmla="val 356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8" name="57 Flecha a la derecha con bandas"/>
            <p:cNvSpPr/>
            <p:nvPr/>
          </p:nvSpPr>
          <p:spPr>
            <a:xfrm>
              <a:off x="3524783" y="8891122"/>
              <a:ext cx="485430" cy="387117"/>
            </a:xfrm>
            <a:prstGeom prst="stripedRightArrow">
              <a:avLst>
                <a:gd name="adj1" fmla="val 30160"/>
                <a:gd name="adj2" fmla="val 356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Flecha a la derecha con bandas"/>
            <p:cNvSpPr/>
            <p:nvPr/>
          </p:nvSpPr>
          <p:spPr>
            <a:xfrm>
              <a:off x="6960003" y="8835478"/>
              <a:ext cx="553484" cy="405499"/>
            </a:xfrm>
            <a:prstGeom prst="stripedRightArrow">
              <a:avLst>
                <a:gd name="adj1" fmla="val 30160"/>
                <a:gd name="adj2" fmla="val 356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7513487" y="8265254"/>
              <a:ext cx="169052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Tenga en cuenta N° de petición y consérvelo</a:t>
              </a:r>
              <a:endParaRPr lang="es-CO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-2" y="2416208"/>
            <a:ext cx="9178760" cy="1287386"/>
            <a:chOff x="-2" y="2007183"/>
            <a:chExt cx="9178760" cy="1287386"/>
          </a:xfrm>
        </p:grpSpPr>
        <p:sp>
          <p:nvSpPr>
            <p:cNvPr id="38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466069" y="2023304"/>
              <a:ext cx="2078190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1. INGRESO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1461753" y="2648372"/>
              <a:ext cx="6210966" cy="646197"/>
            </a:xfrm>
            <a:prstGeom prst="rect">
              <a:avLst/>
            </a:prstGeom>
          </p:spPr>
          <p:txBody>
            <a:bodyPr wrap="square" lIns="121789" tIns="60894" rIns="121789" bIns="60894">
              <a:spAutoFit/>
            </a:bodyPr>
            <a:lstStyle/>
            <a:p>
              <a:pPr algn="r"/>
              <a:r>
                <a:rPr lang="es-CO" sz="34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URL: http</a:t>
              </a:r>
              <a:r>
                <a:rPr lang="es-CO" sz="3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://</a:t>
              </a:r>
              <a:r>
                <a:rPr lang="es-CO" sz="34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www.bogota.gov.co/sdq</a:t>
              </a:r>
              <a:endParaRPr lang="es-CO" sz="34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6" name="52 CuadroTexto"/>
          <p:cNvSpPr txBox="1"/>
          <p:nvPr/>
        </p:nvSpPr>
        <p:spPr>
          <a:xfrm>
            <a:off x="-2" y="4022228"/>
            <a:ext cx="880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Para completar el ingreso seleccione una de las siguientes opciones:</a:t>
            </a:r>
            <a:endParaRPr lang="es-CO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nos 3"/>
          <p:cNvSpPr/>
          <p:nvPr/>
        </p:nvSpPr>
        <p:spPr>
          <a:xfrm rot="5400000">
            <a:off x="-661164" y="7237816"/>
            <a:ext cx="10677370" cy="29448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16" l="0" r="980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93" y="3386813"/>
            <a:ext cx="1387037" cy="134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lecha derecha 36"/>
          <p:cNvSpPr/>
          <p:nvPr/>
        </p:nvSpPr>
        <p:spPr>
          <a:xfrm rot="5400000">
            <a:off x="6932543" y="8045896"/>
            <a:ext cx="250678" cy="34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921" y="6003717"/>
            <a:ext cx="3297338" cy="201215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530" y="8423220"/>
            <a:ext cx="2954761" cy="3117622"/>
          </a:xfrm>
          <a:prstGeom prst="rect">
            <a:avLst/>
          </a:prstGeom>
        </p:spPr>
      </p:pic>
      <p:pic>
        <p:nvPicPr>
          <p:cNvPr id="11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0" y="8683745"/>
            <a:ext cx="3872048" cy="16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echa derecha 29"/>
          <p:cNvSpPr/>
          <p:nvPr/>
        </p:nvSpPr>
        <p:spPr>
          <a:xfrm rot="5400000">
            <a:off x="6675569" y="5317252"/>
            <a:ext cx="698043" cy="55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61 CuadroTexto"/>
          <p:cNvSpPr txBox="1"/>
          <p:nvPr/>
        </p:nvSpPr>
        <p:spPr>
          <a:xfrm>
            <a:off x="1157610" y="1068179"/>
            <a:ext cx="6978569" cy="800086"/>
          </a:xfrm>
          <a:prstGeom prst="rect">
            <a:avLst/>
          </a:prstGeom>
          <a:noFill/>
        </p:spPr>
        <p:txBody>
          <a:bodyPr wrap="none" lIns="121789" tIns="60894" rIns="121789" bIns="60894" rtlCol="0">
            <a:spAutoFit/>
          </a:bodyPr>
          <a:lstStyle/>
          <a:p>
            <a:r>
              <a:rPr lang="es-CO" sz="44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SEGUIMIENTO PETICIÓN EN EL SDQS</a:t>
            </a:r>
            <a:endParaRPr lang="es-CO" sz="44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50605" y="3408764"/>
            <a:ext cx="2160240" cy="5274981"/>
            <a:chOff x="292082" y="3425354"/>
            <a:chExt cx="2160240" cy="5274981"/>
          </a:xfrm>
        </p:grpSpPr>
        <p:sp>
          <p:nvSpPr>
            <p:cNvPr id="111" name="67 CuadroTexto"/>
            <p:cNvSpPr txBox="1"/>
            <p:nvPr/>
          </p:nvSpPr>
          <p:spPr>
            <a:xfrm>
              <a:off x="292082" y="4550515"/>
              <a:ext cx="2160240" cy="738530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es-CO" sz="2000" b="1" dirty="0">
                  <a:latin typeface="Arial Narrow" panose="020B0606020202030204" pitchFamily="34" charset="0"/>
                </a:rPr>
                <a:t>CIUDADANO SIN REGISTRAR</a:t>
              </a:r>
            </a:p>
          </p:txBody>
        </p:sp>
        <p:sp>
          <p:nvSpPr>
            <p:cNvPr id="112" name="15 Cheurón"/>
            <p:cNvSpPr/>
            <p:nvPr/>
          </p:nvSpPr>
          <p:spPr>
            <a:xfrm rot="5400000">
              <a:off x="57729" y="6645564"/>
              <a:ext cx="2597374" cy="1512168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336" h="1419639">
                  <a:moveTo>
                    <a:pt x="0" y="0"/>
                  </a:moveTo>
                  <a:lnTo>
                    <a:pt x="2314517" y="0"/>
                  </a:lnTo>
                  <a:lnTo>
                    <a:pt x="3024336" y="709820"/>
                  </a:lnTo>
                  <a:lnTo>
                    <a:pt x="2314517" y="1419639"/>
                  </a:lnTo>
                  <a:lnTo>
                    <a:pt x="0" y="1419639"/>
                  </a:lnTo>
                  <a:lnTo>
                    <a:pt x="11320" y="646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pic>
          <p:nvPicPr>
            <p:cNvPr id="113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000" l="0" r="98551">
                          <a14:backgroundMark x1="64855" y1="4400" x2="85507" y2="2400"/>
                          <a14:backgroundMark x1="30797" y1="2800" x2="30797" y2="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18" y="6968469"/>
              <a:ext cx="1355735" cy="122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73 CuadroTexto"/>
            <p:cNvSpPr txBox="1"/>
            <p:nvPr/>
          </p:nvSpPr>
          <p:spPr>
            <a:xfrm>
              <a:off x="575221" y="6199458"/>
              <a:ext cx="1562388" cy="738530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es-CO" sz="20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BUSCAR</a:t>
              </a:r>
            </a:p>
            <a:p>
              <a:pPr algn="ctr"/>
              <a:r>
                <a:rPr lang="es-CO" sz="2000" b="1" dirty="0" smtClean="0">
                  <a:solidFill>
                    <a:srgbClr val="FFC000"/>
                  </a:solidFill>
                  <a:latin typeface="Arial Narrow" panose="020B0606020202030204" pitchFamily="34" charset="0"/>
                </a:rPr>
                <a:t>PETICIONES</a:t>
              </a:r>
              <a:endParaRPr lang="es-CO" sz="2000" b="1" dirty="0">
                <a:solidFill>
                  <a:srgbClr val="FFC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Flecha derecha 8"/>
            <p:cNvSpPr/>
            <p:nvPr/>
          </p:nvSpPr>
          <p:spPr>
            <a:xfrm rot="5400000">
              <a:off x="986115" y="5380807"/>
              <a:ext cx="698043" cy="5579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0" b="99270" l="1590" r="96620">
                          <a14:backgroundMark x1="8549" y1="9489" x2="28827" y2="973"/>
                          <a14:backgroundMark x1="29225" y1="3893" x2="33797" y2="3893"/>
                          <a14:backgroundMark x1="52286" y1="2190" x2="46521" y2="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97" y="3425354"/>
              <a:ext cx="1486990" cy="125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67 CuadroTexto"/>
          <p:cNvSpPr txBox="1"/>
          <p:nvPr/>
        </p:nvSpPr>
        <p:spPr>
          <a:xfrm>
            <a:off x="5935389" y="4559032"/>
            <a:ext cx="2160240" cy="73853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s-CO" sz="2000" b="1" dirty="0">
                <a:latin typeface="Arial Narrow" panose="020B0606020202030204" pitchFamily="34" charset="0"/>
              </a:rPr>
              <a:t>CIUDADANO </a:t>
            </a:r>
            <a:r>
              <a:rPr lang="es-CO" sz="2000" b="1" dirty="0" smtClean="0">
                <a:latin typeface="Arial Narrow" panose="020B0606020202030204" pitchFamily="34" charset="0"/>
              </a:rPr>
              <a:t>REGISTRADO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-16613" y="1831273"/>
            <a:ext cx="9178760" cy="1287386"/>
            <a:chOff x="-2" y="2007183"/>
            <a:chExt cx="9178760" cy="1287386"/>
          </a:xfrm>
        </p:grpSpPr>
        <p:sp>
          <p:nvSpPr>
            <p:cNvPr id="38" name="15 Cheurón"/>
            <p:cNvSpPr/>
            <p:nvPr/>
          </p:nvSpPr>
          <p:spPr>
            <a:xfrm>
              <a:off x="-2" y="2007183"/>
              <a:ext cx="9178760" cy="647474"/>
            </a:xfrm>
            <a:custGeom>
              <a:avLst/>
              <a:gdLst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709820 w 3024336"/>
                <a:gd name="connsiteY5" fmla="*/ 709820 h 1419639"/>
                <a:gd name="connsiteX6" fmla="*/ 0 w 3024336"/>
                <a:gd name="connsiteY6" fmla="*/ 0 h 1419639"/>
                <a:gd name="connsiteX0" fmla="*/ 0 w 3024336"/>
                <a:gd name="connsiteY0" fmla="*/ 0 h 1419639"/>
                <a:gd name="connsiteX1" fmla="*/ 2314517 w 3024336"/>
                <a:gd name="connsiteY1" fmla="*/ 0 h 1419639"/>
                <a:gd name="connsiteX2" fmla="*/ 3024336 w 3024336"/>
                <a:gd name="connsiteY2" fmla="*/ 709820 h 1419639"/>
                <a:gd name="connsiteX3" fmla="*/ 2314517 w 3024336"/>
                <a:gd name="connsiteY3" fmla="*/ 1419639 h 1419639"/>
                <a:gd name="connsiteX4" fmla="*/ 0 w 3024336"/>
                <a:gd name="connsiteY4" fmla="*/ 1419639 h 1419639"/>
                <a:gd name="connsiteX5" fmla="*/ 11320 w 3024336"/>
                <a:gd name="connsiteY5" fmla="*/ 646320 h 1419639"/>
                <a:gd name="connsiteX6" fmla="*/ 0 w 3024336"/>
                <a:gd name="connsiteY6" fmla="*/ 0 h 1419639"/>
                <a:gd name="connsiteX0" fmla="*/ 0 w 3025073"/>
                <a:gd name="connsiteY0" fmla="*/ 0 h 1419639"/>
                <a:gd name="connsiteX1" fmla="*/ 3025073 w 3025073"/>
                <a:gd name="connsiteY1" fmla="*/ 0 h 1419639"/>
                <a:gd name="connsiteX2" fmla="*/ 3024336 w 3025073"/>
                <a:gd name="connsiteY2" fmla="*/ 709820 h 1419639"/>
                <a:gd name="connsiteX3" fmla="*/ 2314517 w 3025073"/>
                <a:gd name="connsiteY3" fmla="*/ 1419639 h 1419639"/>
                <a:gd name="connsiteX4" fmla="*/ 0 w 3025073"/>
                <a:gd name="connsiteY4" fmla="*/ 1419639 h 1419639"/>
                <a:gd name="connsiteX5" fmla="*/ 11320 w 3025073"/>
                <a:gd name="connsiteY5" fmla="*/ 646320 h 1419639"/>
                <a:gd name="connsiteX6" fmla="*/ 0 w 3025073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3024336 w 3044191"/>
                <a:gd name="connsiteY2" fmla="*/ 709820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25073 w 3044191"/>
                <a:gd name="connsiteY1" fmla="*/ 0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44191 w 3044191"/>
                <a:gd name="connsiteY3" fmla="*/ 1419639 h 1419639"/>
                <a:gd name="connsiteX4" fmla="*/ 0 w 3044191"/>
                <a:gd name="connsiteY4" fmla="*/ 1419639 h 1419639"/>
                <a:gd name="connsiteX5" fmla="*/ 11320 w 3044191"/>
                <a:gd name="connsiteY5" fmla="*/ 646320 h 1419639"/>
                <a:gd name="connsiteX6" fmla="*/ 0 w 3044191"/>
                <a:gd name="connsiteY6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11320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2997556 w 3044191"/>
                <a:gd name="connsiteY3" fmla="*/ 1404602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0678 w 3044191"/>
                <a:gd name="connsiteY3" fmla="*/ 1065377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44191"/>
                <a:gd name="connsiteY0" fmla="*/ 0 h 1419639"/>
                <a:gd name="connsiteX1" fmla="*/ 3000099 w 3044191"/>
                <a:gd name="connsiteY1" fmla="*/ 12016 h 1419639"/>
                <a:gd name="connsiteX2" fmla="*/ 2999362 w 3044191"/>
                <a:gd name="connsiteY2" fmla="*/ 721836 h 1419639"/>
                <a:gd name="connsiteX3" fmla="*/ 3009003 w 3044191"/>
                <a:gd name="connsiteY3" fmla="*/ 1049958 h 1419639"/>
                <a:gd name="connsiteX4" fmla="*/ 3044191 w 3044191"/>
                <a:gd name="connsiteY4" fmla="*/ 1419639 h 1419639"/>
                <a:gd name="connsiteX5" fmla="*/ 0 w 3044191"/>
                <a:gd name="connsiteY5" fmla="*/ 1419639 h 1419639"/>
                <a:gd name="connsiteX6" fmla="*/ 914 w 3044191"/>
                <a:gd name="connsiteY6" fmla="*/ 646320 h 1419639"/>
                <a:gd name="connsiteX7" fmla="*/ 0 w 3044191"/>
                <a:gd name="connsiteY7" fmla="*/ 0 h 1419639"/>
                <a:gd name="connsiteX0" fmla="*/ 0 w 3011546"/>
                <a:gd name="connsiteY0" fmla="*/ 0 h 1419639"/>
                <a:gd name="connsiteX1" fmla="*/ 3000099 w 3011546"/>
                <a:gd name="connsiteY1" fmla="*/ 12016 h 1419639"/>
                <a:gd name="connsiteX2" fmla="*/ 2999362 w 3011546"/>
                <a:gd name="connsiteY2" fmla="*/ 721836 h 1419639"/>
                <a:gd name="connsiteX3" fmla="*/ 3009003 w 3011546"/>
                <a:gd name="connsiteY3" fmla="*/ 1049958 h 1419639"/>
                <a:gd name="connsiteX4" fmla="*/ 3002568 w 3011546"/>
                <a:gd name="connsiteY4" fmla="*/ 1409359 h 1419639"/>
                <a:gd name="connsiteX5" fmla="*/ 0 w 3011546"/>
                <a:gd name="connsiteY5" fmla="*/ 1419639 h 1419639"/>
                <a:gd name="connsiteX6" fmla="*/ 914 w 3011546"/>
                <a:gd name="connsiteY6" fmla="*/ 646320 h 1419639"/>
                <a:gd name="connsiteX7" fmla="*/ 0 w 3011546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11092"/>
                <a:gd name="connsiteY0" fmla="*/ 0 h 1419639"/>
                <a:gd name="connsiteX1" fmla="*/ 3000099 w 3011092"/>
                <a:gd name="connsiteY1" fmla="*/ 12016 h 1419639"/>
                <a:gd name="connsiteX2" fmla="*/ 2999362 w 3011092"/>
                <a:gd name="connsiteY2" fmla="*/ 721836 h 1419639"/>
                <a:gd name="connsiteX3" fmla="*/ 3009003 w 3011092"/>
                <a:gd name="connsiteY3" fmla="*/ 1049958 h 1419639"/>
                <a:gd name="connsiteX4" fmla="*/ 3002568 w 3011092"/>
                <a:gd name="connsiteY4" fmla="*/ 1409359 h 1419639"/>
                <a:gd name="connsiteX5" fmla="*/ 0 w 3011092"/>
                <a:gd name="connsiteY5" fmla="*/ 1419639 h 1419639"/>
                <a:gd name="connsiteX6" fmla="*/ 914 w 3011092"/>
                <a:gd name="connsiteY6" fmla="*/ 646320 h 1419639"/>
                <a:gd name="connsiteX7" fmla="*/ 0 w 3011092"/>
                <a:gd name="connsiteY7" fmla="*/ 0 h 1419639"/>
                <a:gd name="connsiteX0" fmla="*/ 0 w 3009395"/>
                <a:gd name="connsiteY0" fmla="*/ 0 h 1419639"/>
                <a:gd name="connsiteX1" fmla="*/ 3000099 w 3009395"/>
                <a:gd name="connsiteY1" fmla="*/ 12016 h 1419639"/>
                <a:gd name="connsiteX2" fmla="*/ 2999362 w 3009395"/>
                <a:gd name="connsiteY2" fmla="*/ 721836 h 1419639"/>
                <a:gd name="connsiteX3" fmla="*/ 3009003 w 3009395"/>
                <a:gd name="connsiteY3" fmla="*/ 1049958 h 1419639"/>
                <a:gd name="connsiteX4" fmla="*/ 3002568 w 3009395"/>
                <a:gd name="connsiteY4" fmla="*/ 1409359 h 1419639"/>
                <a:gd name="connsiteX5" fmla="*/ 0 w 3009395"/>
                <a:gd name="connsiteY5" fmla="*/ 1419639 h 1419639"/>
                <a:gd name="connsiteX6" fmla="*/ 914 w 3009395"/>
                <a:gd name="connsiteY6" fmla="*/ 646320 h 1419639"/>
                <a:gd name="connsiteX7" fmla="*/ 0 w 3009395"/>
                <a:gd name="connsiteY7" fmla="*/ 0 h 1419639"/>
                <a:gd name="connsiteX0" fmla="*/ 0 w 3009314"/>
                <a:gd name="connsiteY0" fmla="*/ 0 h 1419639"/>
                <a:gd name="connsiteX1" fmla="*/ 3000099 w 3009314"/>
                <a:gd name="connsiteY1" fmla="*/ 12016 h 1419639"/>
                <a:gd name="connsiteX2" fmla="*/ 2999362 w 3009314"/>
                <a:gd name="connsiteY2" fmla="*/ 721836 h 1419639"/>
                <a:gd name="connsiteX3" fmla="*/ 3009003 w 3009314"/>
                <a:gd name="connsiteY3" fmla="*/ 1049958 h 1419639"/>
                <a:gd name="connsiteX4" fmla="*/ 3002568 w 3009314"/>
                <a:gd name="connsiteY4" fmla="*/ 1409359 h 1419639"/>
                <a:gd name="connsiteX5" fmla="*/ 0 w 3009314"/>
                <a:gd name="connsiteY5" fmla="*/ 1419639 h 1419639"/>
                <a:gd name="connsiteX6" fmla="*/ 914 w 3009314"/>
                <a:gd name="connsiteY6" fmla="*/ 646320 h 1419639"/>
                <a:gd name="connsiteX7" fmla="*/ 0 w 3009314"/>
                <a:gd name="connsiteY7" fmla="*/ 0 h 1419639"/>
                <a:gd name="connsiteX0" fmla="*/ 0 w 3009749"/>
                <a:gd name="connsiteY0" fmla="*/ 0 h 1419639"/>
                <a:gd name="connsiteX1" fmla="*/ 3000099 w 3009749"/>
                <a:gd name="connsiteY1" fmla="*/ 12016 h 1419639"/>
                <a:gd name="connsiteX2" fmla="*/ 2999362 w 3009749"/>
                <a:gd name="connsiteY2" fmla="*/ 721836 h 1419639"/>
                <a:gd name="connsiteX3" fmla="*/ 3009003 w 3009749"/>
                <a:gd name="connsiteY3" fmla="*/ 1049958 h 1419639"/>
                <a:gd name="connsiteX4" fmla="*/ 3002568 w 3009749"/>
                <a:gd name="connsiteY4" fmla="*/ 1409359 h 1419639"/>
                <a:gd name="connsiteX5" fmla="*/ 0 w 3009749"/>
                <a:gd name="connsiteY5" fmla="*/ 1419639 h 1419639"/>
                <a:gd name="connsiteX6" fmla="*/ 914 w 3009749"/>
                <a:gd name="connsiteY6" fmla="*/ 646320 h 1419639"/>
                <a:gd name="connsiteX7" fmla="*/ 0 w 3009749"/>
                <a:gd name="connsiteY7" fmla="*/ 0 h 1419639"/>
                <a:gd name="connsiteX0" fmla="*/ 0 w 3006285"/>
                <a:gd name="connsiteY0" fmla="*/ 0 h 1419639"/>
                <a:gd name="connsiteX1" fmla="*/ 3000099 w 3006285"/>
                <a:gd name="connsiteY1" fmla="*/ 12016 h 1419639"/>
                <a:gd name="connsiteX2" fmla="*/ 2999362 w 3006285"/>
                <a:gd name="connsiteY2" fmla="*/ 721836 h 1419639"/>
                <a:gd name="connsiteX3" fmla="*/ 3000678 w 3006285"/>
                <a:gd name="connsiteY3" fmla="*/ 1075657 h 1419639"/>
                <a:gd name="connsiteX4" fmla="*/ 3002568 w 3006285"/>
                <a:gd name="connsiteY4" fmla="*/ 1409359 h 1419639"/>
                <a:gd name="connsiteX5" fmla="*/ 0 w 3006285"/>
                <a:gd name="connsiteY5" fmla="*/ 1419639 h 1419639"/>
                <a:gd name="connsiteX6" fmla="*/ 914 w 3006285"/>
                <a:gd name="connsiteY6" fmla="*/ 646320 h 1419639"/>
                <a:gd name="connsiteX7" fmla="*/ 0 w 3006285"/>
                <a:gd name="connsiteY7" fmla="*/ 0 h 1419639"/>
                <a:gd name="connsiteX0" fmla="*/ 0 w 3007680"/>
                <a:gd name="connsiteY0" fmla="*/ 0 h 1419639"/>
                <a:gd name="connsiteX1" fmla="*/ 3000099 w 3007680"/>
                <a:gd name="connsiteY1" fmla="*/ 12016 h 1419639"/>
                <a:gd name="connsiteX2" fmla="*/ 2999362 w 3007680"/>
                <a:gd name="connsiteY2" fmla="*/ 721836 h 1419639"/>
                <a:gd name="connsiteX3" fmla="*/ 3004840 w 3007680"/>
                <a:gd name="connsiteY3" fmla="*/ 1075657 h 1419639"/>
                <a:gd name="connsiteX4" fmla="*/ 3002568 w 3007680"/>
                <a:gd name="connsiteY4" fmla="*/ 1409359 h 1419639"/>
                <a:gd name="connsiteX5" fmla="*/ 0 w 3007680"/>
                <a:gd name="connsiteY5" fmla="*/ 1419639 h 1419639"/>
                <a:gd name="connsiteX6" fmla="*/ 914 w 3007680"/>
                <a:gd name="connsiteY6" fmla="*/ 646320 h 1419639"/>
                <a:gd name="connsiteX7" fmla="*/ 0 w 300768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  <a:gd name="connsiteX0" fmla="*/ 0 w 3004840"/>
                <a:gd name="connsiteY0" fmla="*/ 0 h 1419639"/>
                <a:gd name="connsiteX1" fmla="*/ 3000099 w 3004840"/>
                <a:gd name="connsiteY1" fmla="*/ 12016 h 1419639"/>
                <a:gd name="connsiteX2" fmla="*/ 2999362 w 3004840"/>
                <a:gd name="connsiteY2" fmla="*/ 721836 h 1419639"/>
                <a:gd name="connsiteX3" fmla="*/ 3004840 w 3004840"/>
                <a:gd name="connsiteY3" fmla="*/ 1075657 h 1419639"/>
                <a:gd name="connsiteX4" fmla="*/ 3002568 w 3004840"/>
                <a:gd name="connsiteY4" fmla="*/ 1409359 h 1419639"/>
                <a:gd name="connsiteX5" fmla="*/ 0 w 3004840"/>
                <a:gd name="connsiteY5" fmla="*/ 1419639 h 1419639"/>
                <a:gd name="connsiteX6" fmla="*/ 914 w 3004840"/>
                <a:gd name="connsiteY6" fmla="*/ 646320 h 1419639"/>
                <a:gd name="connsiteX7" fmla="*/ 0 w 3004840"/>
                <a:gd name="connsiteY7" fmla="*/ 0 h 14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840" h="1419639">
                  <a:moveTo>
                    <a:pt x="0" y="0"/>
                  </a:moveTo>
                  <a:lnTo>
                    <a:pt x="3000099" y="12016"/>
                  </a:lnTo>
                  <a:cubicBezTo>
                    <a:pt x="2999853" y="248623"/>
                    <a:pt x="2999608" y="485229"/>
                    <a:pt x="2999362" y="721836"/>
                  </a:cubicBezTo>
                  <a:cubicBezTo>
                    <a:pt x="3000841" y="952827"/>
                    <a:pt x="3001278" y="892590"/>
                    <a:pt x="3004840" y="1075657"/>
                  </a:cubicBezTo>
                  <a:cubicBezTo>
                    <a:pt x="3003735" y="1236574"/>
                    <a:pt x="3004713" y="1289559"/>
                    <a:pt x="3002568" y="1409359"/>
                  </a:cubicBezTo>
                  <a:lnTo>
                    <a:pt x="0" y="1419639"/>
                  </a:lnTo>
                  <a:cubicBezTo>
                    <a:pt x="305" y="1161866"/>
                    <a:pt x="609" y="904093"/>
                    <a:pt x="914" y="646320"/>
                  </a:cubicBezTo>
                  <a:cubicBezTo>
                    <a:pt x="609" y="430880"/>
                    <a:pt x="305" y="215440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O" sz="3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34 CuadroTexto"/>
            <p:cNvSpPr txBox="1"/>
            <p:nvPr/>
          </p:nvSpPr>
          <p:spPr>
            <a:xfrm>
              <a:off x="3626370" y="2023304"/>
              <a:ext cx="1757588" cy="738530"/>
            </a:xfrm>
            <a:prstGeom prst="rect">
              <a:avLst/>
            </a:prstGeom>
            <a:noFill/>
          </p:spPr>
          <p:txBody>
            <a:bodyPr wrap="none" lIns="121789" tIns="60894" rIns="121789" bIns="60894" rtlCol="0">
              <a:spAutoFit/>
            </a:bodyPr>
            <a:lstStyle/>
            <a:p>
              <a:pPr algn="ctr"/>
              <a:r>
                <a:rPr lang="es-CO" sz="4000" b="1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</a:rPr>
                <a:t>INGRESO</a:t>
              </a:r>
              <a:endParaRPr lang="es-CO" sz="4000" b="1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33 Rectángulo"/>
            <p:cNvSpPr/>
            <p:nvPr/>
          </p:nvSpPr>
          <p:spPr>
            <a:xfrm>
              <a:off x="1461753" y="2648372"/>
              <a:ext cx="6210966" cy="646197"/>
            </a:xfrm>
            <a:prstGeom prst="rect">
              <a:avLst/>
            </a:prstGeom>
          </p:spPr>
          <p:txBody>
            <a:bodyPr wrap="square" lIns="121789" tIns="60894" rIns="121789" bIns="60894">
              <a:spAutoFit/>
            </a:bodyPr>
            <a:lstStyle/>
            <a:p>
              <a:pPr algn="r"/>
              <a:r>
                <a:rPr lang="es-CO" sz="34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URL: http</a:t>
              </a:r>
              <a:r>
                <a:rPr lang="es-CO" sz="3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://</a:t>
              </a:r>
              <a:r>
                <a:rPr lang="es-CO" sz="34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www.bogota.gov.co/sdq</a:t>
              </a:r>
              <a:endParaRPr lang="es-CO" sz="34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9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4138</TotalTime>
  <Words>494</Words>
  <Application>Microsoft Office PowerPoint</Application>
  <PresentationFormat>Doble carta (432 x 279 mm)</PresentationFormat>
  <Paragraphs>87</Paragraphs>
  <Slides>12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df</dc:creator>
  <cp:lastModifiedBy>mzambranop</cp:lastModifiedBy>
  <cp:revision>211</cp:revision>
  <cp:lastPrinted>2017-08-02T19:14:26Z</cp:lastPrinted>
  <dcterms:created xsi:type="dcterms:W3CDTF">2016-11-15T16:14:12Z</dcterms:created>
  <dcterms:modified xsi:type="dcterms:W3CDTF">2017-09-27T12:57:05Z</dcterms:modified>
</cp:coreProperties>
</file>